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Roger S Cheng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Professor, </a:t>
            </a:r>
            <a:r>
              <a:rPr lang="en-US" dirty="0" err="1" smtClean="0"/>
              <a:t>Dept</a:t>
            </a:r>
            <a:r>
              <a:rPr lang="en-US" dirty="0" smtClean="0"/>
              <a:t> of ECE</a:t>
            </a:r>
          </a:p>
          <a:p>
            <a:r>
              <a:rPr lang="en-US" dirty="0" err="1" smtClean="0"/>
              <a:t>Asso</a:t>
            </a:r>
            <a:r>
              <a:rPr lang="en-US" dirty="0" smtClean="0"/>
              <a:t> Dean, School of Engineering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0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708123" cy="4208930"/>
          </a:xfrm>
        </p:spPr>
        <p:txBody>
          <a:bodyPr/>
          <a:lstStyle/>
          <a:p>
            <a:r>
              <a:rPr lang="en-US" dirty="0" smtClean="0"/>
              <a:t>Born in HK and went to the US after F.6 </a:t>
            </a:r>
          </a:p>
          <a:p>
            <a:r>
              <a:rPr lang="en-US" dirty="0" smtClean="0"/>
              <a:t>BS from Drexel University </a:t>
            </a:r>
          </a:p>
          <a:p>
            <a:r>
              <a:rPr lang="en-US" dirty="0" smtClean="0"/>
              <a:t>MS and PhD from Princeton University</a:t>
            </a:r>
          </a:p>
          <a:p>
            <a:r>
              <a:rPr lang="en-US" dirty="0" smtClean="0"/>
              <a:t>Assistant Professor at University of Colorado, Boulder (1991-95)</a:t>
            </a:r>
          </a:p>
          <a:p>
            <a:r>
              <a:rPr lang="en-US" dirty="0" smtClean="0"/>
              <a:t>Join HKUST in 1995 (16 years ago!!)</a:t>
            </a:r>
          </a:p>
          <a:p>
            <a:r>
              <a:rPr lang="en-US" dirty="0" smtClean="0"/>
              <a:t>Professor (ECE </a:t>
            </a:r>
            <a:r>
              <a:rPr lang="en-US" dirty="0" err="1" smtClean="0"/>
              <a:t>Dept</a:t>
            </a:r>
            <a:r>
              <a:rPr lang="en-US" dirty="0" smtClean="0"/>
              <a:t>) &amp; </a:t>
            </a:r>
            <a:r>
              <a:rPr lang="en-US" dirty="0" err="1" smtClean="0"/>
              <a:t>Asso</a:t>
            </a:r>
            <a:r>
              <a:rPr lang="en-US" dirty="0" smtClean="0"/>
              <a:t> Dean (School of Engineering)</a:t>
            </a:r>
          </a:p>
        </p:txBody>
      </p:sp>
    </p:spTree>
    <p:extLst>
      <p:ext uri="{BB962C8B-B14F-4D97-AF65-F5344CB8AC3E}">
        <p14:creationId xmlns:p14="http://schemas.microsoft.com/office/powerpoint/2010/main" xmlns="" val="18508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IEEE Fellow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For Contributions </a:t>
            </a:r>
          </a:p>
          <a:p>
            <a:pPr marL="0" indent="0" algn="ctr">
              <a:buNone/>
            </a:pPr>
            <a:r>
              <a:rPr lang="en-US" sz="3200" dirty="0" smtClean="0"/>
              <a:t>to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ultiuser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ommunications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Wireless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124120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150 publications</a:t>
            </a:r>
          </a:p>
          <a:p>
            <a:r>
              <a:rPr lang="en-US" dirty="0" smtClean="0"/>
              <a:t>Total Citations:</a:t>
            </a:r>
          </a:p>
          <a:p>
            <a:pPr lvl="1"/>
            <a:r>
              <a:rPr lang="en-US" dirty="0" smtClean="0"/>
              <a:t>Top 10 Papers: &gt; 3600 citations</a:t>
            </a:r>
          </a:p>
          <a:p>
            <a:pPr lvl="1"/>
            <a:r>
              <a:rPr lang="en-US" dirty="0" smtClean="0"/>
              <a:t>Top 30 Papers: &gt; 4500 citations</a:t>
            </a:r>
          </a:p>
          <a:p>
            <a:r>
              <a:rPr lang="en-US" dirty="0" smtClean="0"/>
              <a:t>H-index: 27 </a:t>
            </a:r>
          </a:p>
          <a:p>
            <a:pPr lvl="1"/>
            <a:r>
              <a:rPr lang="en-US" dirty="0" smtClean="0"/>
              <a:t>27 papers, each with &gt;27 citations</a:t>
            </a:r>
          </a:p>
          <a:p>
            <a:r>
              <a:rPr lang="en-US" dirty="0" smtClean="0"/>
              <a:t>Patents/Patent Applications: 19</a:t>
            </a:r>
          </a:p>
        </p:txBody>
      </p:sp>
    </p:spTree>
    <p:extLst>
      <p:ext uri="{BB962C8B-B14F-4D97-AF65-F5344CB8AC3E}">
        <p14:creationId xmlns:p14="http://schemas.microsoft.com/office/powerpoint/2010/main" xmlns="" val="17919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Research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64" y="1828799"/>
            <a:ext cx="7671486" cy="461860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Multiuser Information Theory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Fundamental Theoretical Foundation for communication </a:t>
            </a:r>
            <a:r>
              <a:rPr lang="en-US" dirty="0" smtClean="0">
                <a:solidFill>
                  <a:srgbClr val="FFFF00"/>
                </a:solidFill>
              </a:rPr>
              <a:t>systems</a:t>
            </a:r>
          </a:p>
          <a:p>
            <a:r>
              <a:rPr lang="en-US" dirty="0" smtClean="0">
                <a:solidFill>
                  <a:srgbClr val="FF2B2C"/>
                </a:solidFill>
              </a:rPr>
              <a:t>Wireless Communications Systems</a:t>
            </a:r>
          </a:p>
          <a:p>
            <a:pPr lvl="1"/>
            <a:r>
              <a:rPr lang="en-US" dirty="0"/>
              <a:t>Code Division Multiple Access (CDMA) </a:t>
            </a:r>
            <a:r>
              <a:rPr lang="en-US" dirty="0" smtClean="0"/>
              <a:t>Technology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Technology Used in 3G mobile phone systems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2B2C"/>
                </a:solidFill>
              </a:rPr>
              <a:t>OFDM and OFDMA </a:t>
            </a:r>
            <a:r>
              <a:rPr lang="en-US" dirty="0" smtClean="0">
                <a:solidFill>
                  <a:srgbClr val="FF2B2C"/>
                </a:solidFill>
              </a:rPr>
              <a:t>Technology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Technology Used in </a:t>
            </a:r>
            <a:r>
              <a:rPr lang="en-US" dirty="0" err="1" smtClean="0">
                <a:solidFill>
                  <a:srgbClr val="FFFF00"/>
                </a:solidFill>
              </a:rPr>
              <a:t>WiFi</a:t>
            </a:r>
            <a:r>
              <a:rPr lang="en-US" dirty="0" smtClean="0">
                <a:solidFill>
                  <a:srgbClr val="FFFF00"/>
                </a:solidFill>
              </a:rPr>
              <a:t>, 4G mobile communication systems</a:t>
            </a:r>
            <a:endParaRPr lang="en-US" dirty="0" smtClean="0">
              <a:solidFill>
                <a:srgbClr val="FF2B2C"/>
              </a:solidFill>
            </a:endParaRPr>
          </a:p>
          <a:p>
            <a:pPr lvl="1"/>
            <a:r>
              <a:rPr lang="en-US" dirty="0" smtClean="0"/>
              <a:t>MIMO Systems and Coding</a:t>
            </a:r>
          </a:p>
          <a:p>
            <a:pPr lvl="2"/>
            <a:r>
              <a:rPr lang="en-US" dirty="0">
                <a:solidFill>
                  <a:srgbClr val="FFFF00"/>
                </a:solidFill>
              </a:rPr>
              <a:t>Technology Used in </a:t>
            </a:r>
            <a:r>
              <a:rPr lang="en-US" dirty="0" err="1">
                <a:solidFill>
                  <a:srgbClr val="FFFF00"/>
                </a:solidFill>
              </a:rPr>
              <a:t>WiFi</a:t>
            </a:r>
            <a:r>
              <a:rPr lang="en-US" dirty="0">
                <a:solidFill>
                  <a:srgbClr val="FFFF00"/>
                </a:solidFill>
              </a:rPr>
              <a:t>, 4G mobile communication </a:t>
            </a:r>
            <a:r>
              <a:rPr lang="en-US" dirty="0" smtClean="0">
                <a:solidFill>
                  <a:srgbClr val="FFFF00"/>
                </a:solidFill>
              </a:rPr>
              <a:t>systems</a:t>
            </a:r>
            <a:endParaRPr lang="en-US" dirty="0"/>
          </a:p>
          <a:p>
            <a:pPr lvl="1"/>
            <a:r>
              <a:rPr lang="en-US" dirty="0" smtClean="0"/>
              <a:t>Cooperative Communications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Technology to be used in future wireless communications systems</a:t>
            </a:r>
          </a:p>
          <a:p>
            <a:r>
              <a:rPr lang="en-US" dirty="0" smtClean="0"/>
              <a:t>Decoding and receiver Design</a:t>
            </a:r>
          </a:p>
          <a:p>
            <a:pPr lvl="1"/>
            <a:r>
              <a:rPr lang="en-US" dirty="0" smtClean="0"/>
              <a:t>VLSI architecture for communication algorithm</a:t>
            </a:r>
          </a:p>
          <a:p>
            <a:pPr lvl="2"/>
            <a:r>
              <a:rPr lang="en-US" dirty="0" smtClean="0">
                <a:solidFill>
                  <a:srgbClr val="FFFF00"/>
                </a:solidFill>
              </a:rPr>
              <a:t>Technology used in implementing ICs or chips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79463" y="815641"/>
            <a:ext cx="8025643" cy="1724246"/>
            <a:chOff x="779463" y="815641"/>
            <a:chExt cx="8025643" cy="1724246"/>
          </a:xfrm>
        </p:grpSpPr>
        <p:sp>
          <p:nvSpPr>
            <p:cNvPr id="4" name="Oval Callout 3"/>
            <p:cNvSpPr/>
            <p:nvPr/>
          </p:nvSpPr>
          <p:spPr>
            <a:xfrm>
              <a:off x="5385647" y="815641"/>
              <a:ext cx="3419459" cy="1219494"/>
            </a:xfrm>
            <a:prstGeom prst="wedgeEllipseCallout">
              <a:avLst>
                <a:gd name="adj1" fmla="val -70514"/>
                <a:gd name="adj2" fmla="val 51757"/>
              </a:avLst>
            </a:prstGeom>
            <a:solidFill>
              <a:schemeClr val="accent4">
                <a:alpha val="34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Makes Communication </a:t>
              </a:r>
              <a:r>
                <a:rPr lang="en-US" sz="2400" dirty="0" smtClean="0">
                  <a:solidFill>
                    <a:srgbClr val="FF0000"/>
                  </a:solidFill>
                </a:rPr>
                <a:t>Possible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79463" y="1828799"/>
              <a:ext cx="4044417" cy="711088"/>
            </a:xfrm>
            <a:prstGeom prst="ellipse">
              <a:avLst/>
            </a:prstGeom>
            <a:solidFill>
              <a:schemeClr val="accent4">
                <a:alpha val="45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6554" y="2437462"/>
            <a:ext cx="8410588" cy="2776633"/>
            <a:chOff x="626554" y="2437462"/>
            <a:chExt cx="8410588" cy="2776633"/>
          </a:xfrm>
        </p:grpSpPr>
        <p:sp>
          <p:nvSpPr>
            <p:cNvPr id="5" name="Oval Callout 4"/>
            <p:cNvSpPr/>
            <p:nvPr/>
          </p:nvSpPr>
          <p:spPr>
            <a:xfrm>
              <a:off x="5678745" y="2437462"/>
              <a:ext cx="3358397" cy="1958496"/>
            </a:xfrm>
            <a:prstGeom prst="wedgeEllipseCallout">
              <a:avLst>
                <a:gd name="adj1" fmla="val -79261"/>
                <a:gd name="adj2" fmla="val 14543"/>
              </a:avLst>
            </a:prstGeom>
            <a:solidFill>
              <a:schemeClr val="accent6">
                <a:alpha val="48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Makes Communication </a:t>
              </a:r>
              <a:r>
                <a:rPr lang="en-US" sz="2400" dirty="0" smtClean="0">
                  <a:solidFill>
                    <a:srgbClr val="FF0000"/>
                  </a:solidFill>
                </a:rPr>
                <a:t>Faster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6554" y="2539887"/>
              <a:ext cx="4044417" cy="2674208"/>
            </a:xfrm>
            <a:prstGeom prst="ellipse">
              <a:avLst/>
            </a:prstGeom>
            <a:solidFill>
              <a:schemeClr val="accent6">
                <a:alpha val="43000"/>
              </a:schemeClr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18077" y="4945452"/>
            <a:ext cx="8272517" cy="1409001"/>
            <a:chOff x="618077" y="4945452"/>
            <a:chExt cx="8272517" cy="1409001"/>
          </a:xfrm>
        </p:grpSpPr>
        <p:sp>
          <p:nvSpPr>
            <p:cNvPr id="12" name="Oval Callout 11"/>
            <p:cNvSpPr/>
            <p:nvPr/>
          </p:nvSpPr>
          <p:spPr>
            <a:xfrm>
              <a:off x="5568834" y="4945452"/>
              <a:ext cx="3321760" cy="1409001"/>
            </a:xfrm>
            <a:prstGeom prst="wedgeEllipseCallout">
              <a:avLst>
                <a:gd name="adj1" fmla="val -76885"/>
                <a:gd name="adj2" fmla="val 6743"/>
              </a:avLst>
            </a:prstGeom>
            <a:solidFill>
              <a:schemeClr val="accent3">
                <a:alpha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Makes Communication </a:t>
              </a:r>
              <a:r>
                <a:rPr lang="en-US" sz="2400" dirty="0" smtClean="0">
                  <a:solidFill>
                    <a:srgbClr val="FF0000"/>
                  </a:solidFill>
                </a:rPr>
                <a:t>Cheaper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18077" y="5328730"/>
              <a:ext cx="4044417" cy="818137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8201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Technology in Wireless Communication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Motivation:</a:t>
            </a:r>
          </a:p>
          <a:p>
            <a:pPr lvl="1"/>
            <a:r>
              <a:rPr lang="en-US" dirty="0" smtClean="0"/>
              <a:t>Scarce Resources in Wireless Communications:</a:t>
            </a:r>
          </a:p>
          <a:p>
            <a:pPr lvl="2"/>
            <a:r>
              <a:rPr lang="en-US" dirty="0" smtClean="0"/>
              <a:t>Bandwidth, Time slots, Transmit Power</a:t>
            </a:r>
          </a:p>
          <a:p>
            <a:pPr lvl="1"/>
            <a:r>
              <a:rPr lang="en-US" dirty="0" smtClean="0"/>
              <a:t>Need to use them effectively and efficiently</a:t>
            </a:r>
          </a:p>
          <a:p>
            <a:r>
              <a:rPr lang="en-US" dirty="0" smtClean="0">
                <a:solidFill>
                  <a:srgbClr val="FF2B2C"/>
                </a:solidFill>
              </a:rPr>
              <a:t>OFDMA Technology: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llocate resources (time slots, frequency bands, and power level) optimally and dynamically based on the wireless channel conditions experienced by the mobiles collectively</a:t>
            </a:r>
          </a:p>
          <a:p>
            <a:r>
              <a:rPr lang="en-US" dirty="0" smtClean="0">
                <a:solidFill>
                  <a:srgbClr val="FF2B2C"/>
                </a:solidFill>
              </a:rPr>
              <a:t>Impact:</a:t>
            </a:r>
          </a:p>
          <a:p>
            <a:pPr lvl="1"/>
            <a:r>
              <a:rPr lang="en-US" dirty="0" smtClean="0"/>
              <a:t>Fast and better communication quality</a:t>
            </a:r>
          </a:p>
          <a:p>
            <a:pPr lvl="1"/>
            <a:r>
              <a:rPr lang="en-US" dirty="0" smtClean="0"/>
              <a:t>Enable 4G wireless technology, 11n </a:t>
            </a:r>
            <a:r>
              <a:rPr lang="en-US" dirty="0" err="1" smtClean="0"/>
              <a:t>WiFi</a:t>
            </a:r>
            <a:r>
              <a:rPr lang="en-US" dirty="0" smtClean="0"/>
              <a:t> standard,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363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59</TotalTime>
  <Words>284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Revolution</vt:lpstr>
      <vt:lpstr>Roger S Cheng</vt:lpstr>
      <vt:lpstr>Brief Bio</vt:lpstr>
      <vt:lpstr>IEEE Fellow Citation</vt:lpstr>
      <vt:lpstr>Research Achievements</vt:lpstr>
      <vt:lpstr>My Research Area</vt:lpstr>
      <vt:lpstr>OFDMA Technology in Wireless Communication Systems </vt:lpstr>
    </vt:vector>
  </TitlesOfParts>
  <Company>HKUST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 S Cheng</dc:title>
  <dc:creator>Roger Shu Kwan Cheng</dc:creator>
  <cp:lastModifiedBy>YIP, Ka Kee</cp:lastModifiedBy>
  <cp:revision>6</cp:revision>
  <dcterms:created xsi:type="dcterms:W3CDTF">2011-12-13T00:32:50Z</dcterms:created>
  <dcterms:modified xsi:type="dcterms:W3CDTF">2011-12-13T01:44:00Z</dcterms:modified>
</cp:coreProperties>
</file>